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8" r:id="rId1"/>
    <p:sldMasterId id="2147483660" r:id="rId2"/>
    <p:sldMasterId id="2147483688" r:id="rId3"/>
  </p:sldMasterIdLst>
  <p:notesMasterIdLst>
    <p:notesMasterId r:id="rId7"/>
  </p:notesMasterIdLst>
  <p:sldIdLst>
    <p:sldId id="2147347298" r:id="rId4"/>
    <p:sldId id="2147347386" r:id="rId5"/>
    <p:sldId id="21473473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1E3B-D356-A246-BFFC-89A8511F1D6E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8D44-AD70-C943-9951-3C3B08BE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04BF-A41C-8448-874E-9C0B6FDDAB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3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04BF-A41C-8448-874E-9C0B6FDDAB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53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Asia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4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3/11/2025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9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8561892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05890-3A7D-4B2F-8DC8-BE0990390664}"/>
              </a:ext>
            </a:extLst>
          </p:cNvPr>
          <p:cNvSpPr txBox="1"/>
          <p:nvPr userDrawn="1"/>
        </p:nvSpPr>
        <p:spPr>
          <a:xfrm>
            <a:off x="573795" y="1812175"/>
            <a:ext cx="11180401" cy="453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07C639F-B304-4699-B95C-A34C24C8E3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795" y="1687513"/>
            <a:ext cx="1134745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F62F4EC-BBA2-C527-E394-52DE7A7B4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1842" y="-10745"/>
            <a:ext cx="4567764" cy="10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12192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819" y="5213932"/>
            <a:ext cx="9824225" cy="12638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sed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14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2A621-B74F-3A41-A866-D2CD7F26E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12195655" cy="5737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74CB-75CA-FB48-A8B5-239B7A32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09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95348-E952-2E4A-B6F1-C0FE7ADEF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F119-D7E5-DE4E-A9F5-72940F83BFA5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0C401D6-4DB5-41E0-AC24-6DFBBB954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10536" y="5604191"/>
            <a:ext cx="5201472" cy="1237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33FEA-6260-4FBB-A7DB-9B10D6E1CCA6}"/>
              </a:ext>
            </a:extLst>
          </p:cNvPr>
          <p:cNvSpPr txBox="1"/>
          <p:nvPr userDrawn="1"/>
        </p:nvSpPr>
        <p:spPr>
          <a:xfrm>
            <a:off x="10087662" y="6148691"/>
            <a:ext cx="185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nccoe.nist.gov </a:t>
            </a:r>
          </a:p>
        </p:txBody>
      </p:sp>
    </p:spTree>
    <p:extLst>
      <p:ext uri="{BB962C8B-B14F-4D97-AF65-F5344CB8AC3E}">
        <p14:creationId xmlns:p14="http://schemas.microsoft.com/office/powerpoint/2010/main" val="341295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E294D5-A8C2-AD47-B9A0-71D08EA05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675"/>
            <a:ext cx="12228755" cy="68786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734BC-D518-4DF4-A39C-041B4CB5C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3529" y="1792963"/>
            <a:ext cx="7983109" cy="503621"/>
          </a:xfrm>
        </p:spPr>
        <p:txBody>
          <a:bodyPr/>
          <a:lstStyle>
            <a:lvl1pPr algn="ctr">
              <a:buNone/>
              <a:defRPr sz="2800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Speaker Name, Speaker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687D17-1496-4E09-A5AD-32B7F53812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3529" y="2412809"/>
            <a:ext cx="7983108" cy="1730914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 Address</a:t>
            </a:r>
          </a:p>
          <a:p>
            <a:pPr lvl="0"/>
            <a:r>
              <a:rPr lang="en-US"/>
              <a:t>Phone Number</a:t>
            </a:r>
          </a:p>
          <a:p>
            <a:pPr lvl="0"/>
            <a:r>
              <a:rPr lang="en-US"/>
              <a:t>Twitter Handle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C057663-93FC-4287-86C4-D6D32B66E8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2423" y="267169"/>
            <a:ext cx="5201472" cy="12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ST_Gen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CCC8AC-7D89-C045-8EB3-EB1E2B4C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E573C-E38E-964F-A717-EFB3D4B95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0381-93D9-9B44-9ADE-F6B4945F5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content slide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1FF0D-5F37-1B47-9DFF-412BA1B3F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323" y="1503046"/>
            <a:ext cx="5825402" cy="4677417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48B1F-8D14-0E4A-A4D0-3CDCE890E9F9}"/>
              </a:ext>
            </a:extLst>
          </p:cNvPr>
          <p:cNvSpPr txBox="1"/>
          <p:nvPr userDrawn="1"/>
        </p:nvSpPr>
        <p:spPr>
          <a:xfrm>
            <a:off x="334537" y="-557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105495-366E-405E-9B24-9F9CEA878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72649" y="1490705"/>
            <a:ext cx="5142840" cy="4689758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EDFE077-A7F1-B0C7-6300-1F4865F0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691" y="6356349"/>
            <a:ext cx="1828800" cy="365760"/>
          </a:xfrm>
        </p:spPr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0A69-2D63-6ABC-2B64-B5159C53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828800" cy="365760"/>
          </a:xfrm>
        </p:spPr>
        <p:txBody>
          <a:bodyPr/>
          <a:lstStyle/>
          <a:p>
            <a:r>
              <a:rPr lang="en-US"/>
              <a:t>Dec.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AD48-F863-26AB-841C-A908A47B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375" y="6356350"/>
            <a:ext cx="6643687" cy="365125"/>
          </a:xfrm>
        </p:spPr>
        <p:txBody>
          <a:bodyPr/>
          <a:lstStyle/>
          <a:p>
            <a:r>
              <a:rPr lang="en-US"/>
              <a:t>PQC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ST_Image_Gen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CCC8AC-7D89-C045-8EB3-EB1E2B4C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E573C-E38E-964F-A717-EFB3D4B95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0381-93D9-9B44-9ADE-F6B4945F5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content slide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1FF0D-5F37-1B47-9DFF-412BA1B3F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0087" y="1503047"/>
            <a:ext cx="5825402" cy="4677417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48B1F-8D14-0E4A-A4D0-3CDCE890E9F9}"/>
              </a:ext>
            </a:extLst>
          </p:cNvPr>
          <p:cNvSpPr txBox="1"/>
          <p:nvPr userDrawn="1"/>
        </p:nvSpPr>
        <p:spPr>
          <a:xfrm>
            <a:off x="334537" y="-557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105495-366E-405E-9B24-9F9CEA878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3795" y="1488295"/>
            <a:ext cx="5142840" cy="4689758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EB9B484-8E06-0E05-AA36-47F59F51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6691" y="6356349"/>
            <a:ext cx="1828800" cy="365760"/>
          </a:xfrm>
        </p:spPr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475D0-57FE-FDFD-04CA-15BEB336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828800" cy="365760"/>
          </a:xfrm>
        </p:spPr>
        <p:txBody>
          <a:bodyPr/>
          <a:lstStyle/>
          <a:p>
            <a:r>
              <a:rPr lang="en-US"/>
              <a:t>Dec.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505BB-DA12-8BA6-0CC8-7960989F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375" y="6356350"/>
            <a:ext cx="6643687" cy="365125"/>
          </a:xfrm>
        </p:spPr>
        <p:txBody>
          <a:bodyPr/>
          <a:lstStyle/>
          <a:p>
            <a:r>
              <a:rPr lang="en-US"/>
              <a:t>PQC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ST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5780616" y="4114800"/>
            <a:ext cx="635000" cy="255588"/>
          </a:xfrm>
          <a:custGeom>
            <a:avLst/>
            <a:gdLst>
              <a:gd name="T0" fmla="*/ 62 w 124"/>
              <a:gd name="T1" fmla="*/ 65 h 65"/>
              <a:gd name="T2" fmla="*/ 4 w 124"/>
              <a:gd name="T3" fmla="*/ 15 h 65"/>
              <a:gd name="T4" fmla="*/ 3 w 124"/>
              <a:gd name="T5" fmla="*/ 4 h 65"/>
              <a:gd name="T6" fmla="*/ 14 w 124"/>
              <a:gd name="T7" fmla="*/ 3 h 65"/>
              <a:gd name="T8" fmla="*/ 62 w 124"/>
              <a:gd name="T9" fmla="*/ 44 h 65"/>
              <a:gd name="T10" fmla="*/ 110 w 124"/>
              <a:gd name="T11" fmla="*/ 3 h 65"/>
              <a:gd name="T12" fmla="*/ 122 w 124"/>
              <a:gd name="T13" fmla="*/ 4 h 65"/>
              <a:gd name="T14" fmla="*/ 121 w 124"/>
              <a:gd name="T15" fmla="*/ 15 h 65"/>
              <a:gd name="T16" fmla="*/ 62 w 124"/>
              <a:gd name="T1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65">
                <a:moveTo>
                  <a:pt x="62" y="65"/>
                </a:moveTo>
                <a:cubicBezTo>
                  <a:pt x="4" y="15"/>
                  <a:pt x="4" y="15"/>
                  <a:pt x="4" y="15"/>
                </a:cubicBezTo>
                <a:cubicBezTo>
                  <a:pt x="1" y="12"/>
                  <a:pt x="0" y="7"/>
                  <a:pt x="3" y="4"/>
                </a:cubicBezTo>
                <a:cubicBezTo>
                  <a:pt x="6" y="1"/>
                  <a:pt x="11" y="0"/>
                  <a:pt x="14" y="3"/>
                </a:cubicBezTo>
                <a:cubicBezTo>
                  <a:pt x="62" y="44"/>
                  <a:pt x="62" y="44"/>
                  <a:pt x="62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14" y="0"/>
                  <a:pt x="119" y="1"/>
                  <a:pt x="122" y="4"/>
                </a:cubicBezTo>
                <a:cubicBezTo>
                  <a:pt x="124" y="7"/>
                  <a:pt x="124" y="12"/>
                  <a:pt x="121" y="15"/>
                </a:cubicBezTo>
                <a:lnTo>
                  <a:pt x="62" y="65"/>
                </a:lnTo>
                <a:close/>
              </a:path>
            </a:pathLst>
          </a:custGeom>
          <a:solidFill>
            <a:srgbClr val="4F8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646432" y="2679032"/>
            <a:ext cx="8903369" cy="115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40316" y="2933879"/>
            <a:ext cx="10515600" cy="674031"/>
          </a:xfrm>
        </p:spPr>
        <p:txBody>
          <a:bodyPr>
            <a:spAutoFit/>
          </a:bodyPr>
          <a:lstStyle>
            <a:lvl1pPr algn="ctr">
              <a:defRPr sz="42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36FE2-CE85-C51C-A28C-7F9819587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5037" y="1676554"/>
            <a:ext cx="3781925" cy="8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A15F-A9EC-96BB-2C68-36123301D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E4890-0296-112D-49AC-7A68E73B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15B8-00AD-AF1E-F7E8-32740C1B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5BEA-205F-B6F0-D467-081447B6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E320-FB9D-C9A4-F984-6980DE0F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4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2A37-8F3E-4CC5-6514-8FC8DDB0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2191-62CF-4E1C-ADC3-BF1D3DA6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5E3B-61DD-11A4-A0CA-A942862C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C8C74-AAF1-789C-AB1D-B2C2319A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2B758-98A2-1A28-5B4E-18EFD086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8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168A-F0D6-2B4B-88B0-37867B0D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885EF-DAD1-BC8C-1ADF-AC888C1C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EBF9-5D83-71C1-E6D7-744D6356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24D4C-070C-9034-8B96-AD0A07A7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55B72-F466-C9F0-967B-B3F8288A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6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3/11/2025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0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48EB-BCB3-2779-42A5-5A235B3B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9418-2312-61EC-FC2C-CE17849D3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5FE6A-00E6-0DB0-654B-68451830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685DD-D11D-E7A9-E23E-E86B907A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D1961-7205-05A8-0450-ABC3EF81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C61F4-1DF7-FE44-405E-FF87B92E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7014-0820-C58F-96D5-AC001280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1019-B04E-4B53-E28B-2E5EC7C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F1E63-040B-AA66-A47D-55FADF6C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3FB82-A0C3-6892-CD58-1A1580FF1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D511EE-648B-F571-FE48-4740EA050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5320C-8837-82AE-F61B-C0F09EC1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D0F3D-8E32-9094-972C-D0949186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88670-35B7-B541-5C92-2D5BA1E3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632C-7CA4-C056-CA1B-1679BF14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172-62A6-ED9C-48E8-0C06930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3ED5E-807A-4591-CF61-B30530DC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595A2-E63E-E31A-5FFA-5DC2AC96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0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7F5CB-0D39-1742-249F-E787DAA9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EDA35-00B0-6227-C999-30F96741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E4C34-5959-F4FD-B33A-FFB53434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86AE-B495-58ED-A45B-745A0A8A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089F-7780-8526-0792-7EEFD3A1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3A537-A95C-19C4-95C2-52C841C6B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F4EB5-24C0-7AD2-1EE8-AC625D2C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F13DF-18E2-3771-6CDF-9A23B242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9D894-C410-EE9F-AFE6-B24DAE4C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1A95-EDE3-6153-D73F-87D93406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07D2F-ACF3-46AE-1631-92BBEE21F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5B331-97CB-C340-E9DD-898496B1A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1791-FF84-D2D4-EBFF-80609F7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4CD67-5FE6-601E-FDAA-6DA07B63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F381-00D0-E14E-55F0-0F22684D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5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039D-783F-5335-4D76-CE7699D9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2614-7BD1-EAA3-5ABC-F5BA373C4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D80F-7A31-4381-0E43-BCF1CFC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347D-FD9B-EF44-B2AD-B5A8655D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630B-C989-E971-74D3-3E35927C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5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0F953-F967-740B-22A1-52B7E098A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819E1-4F73-685A-DA4F-E910FCC5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14AD-3EBE-C1DA-A833-65B2A23B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3A922-E811-0092-327B-16F24586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F15E-4D85-8B53-411A-4939A6E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42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CCC8AC-7D89-C045-8EB3-EB1E2B4C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6E573C-E38E-964F-A717-EFB3D4B95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0381-93D9-9B44-9ADE-F6B4945F5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content slide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351FF0D-5F37-1B47-9DFF-412BA1B3F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322" y="1503046"/>
            <a:ext cx="10378073" cy="4677417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 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endParaRPr lang="en-US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48B1F-8D14-0E4A-A4D0-3CDCE890E9F9}"/>
              </a:ext>
            </a:extLst>
          </p:cNvPr>
          <p:cNvSpPr txBox="1"/>
          <p:nvPr userDrawn="1"/>
        </p:nvSpPr>
        <p:spPr>
          <a:xfrm>
            <a:off x="334537" y="-557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F26E9E1-766F-A70F-A525-3DEDF139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00C0-FB81-16CF-0FF2-0E5F654A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57E67-0216-A235-A5C7-E79B035F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PQC Standards</a:t>
            </a:r>
          </a:p>
        </p:txBody>
      </p:sp>
    </p:spTree>
    <p:extLst>
      <p:ext uri="{BB962C8B-B14F-4D97-AF65-F5344CB8AC3E}">
        <p14:creationId xmlns:p14="http://schemas.microsoft.com/office/powerpoint/2010/main" val="397044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12192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" y="1088249"/>
            <a:ext cx="12192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821" y="5213935"/>
            <a:ext cx="9824225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1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3/11/2025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5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52A621-B74F-3A41-A866-D2CD7F26E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0"/>
            <a:ext cx="12195655" cy="5737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A74CB-75CA-FB48-A8B5-239B7A32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1253809"/>
            <a:ext cx="10515600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95348-E952-2E4A-B6F1-C0FE7ADEF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04" y="5590112"/>
            <a:ext cx="12192001" cy="12678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F119-D7E5-DE4E-A9F5-72940F83BFA5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12186197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0C401D6-4DB5-41E0-AC24-6DFBBB954F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10536" y="5604191"/>
            <a:ext cx="5201472" cy="1237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33FEA-6260-4FBB-A7DB-9B10D6E1CCA6}"/>
              </a:ext>
            </a:extLst>
          </p:cNvPr>
          <p:cNvSpPr txBox="1"/>
          <p:nvPr userDrawn="1"/>
        </p:nvSpPr>
        <p:spPr>
          <a:xfrm>
            <a:off x="10087662" y="6148691"/>
            <a:ext cx="185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nccoe.nist.gov </a:t>
            </a:r>
          </a:p>
        </p:txBody>
      </p:sp>
    </p:spTree>
    <p:extLst>
      <p:ext uri="{BB962C8B-B14F-4D97-AF65-F5344CB8AC3E}">
        <p14:creationId xmlns:p14="http://schemas.microsoft.com/office/powerpoint/2010/main" val="21832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3/11/2025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8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"/>
            <a:ext cx="12192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" y="1088249"/>
            <a:ext cx="12192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821" y="5213935"/>
            <a:ext cx="9824225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105156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13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2000" cy="10871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5" y="-10745"/>
            <a:ext cx="8561892" cy="1325563"/>
          </a:xfrm>
        </p:spPr>
        <p:txBody>
          <a:bodyPr>
            <a:normAutofit/>
          </a:bodyPr>
          <a:lstStyle>
            <a:lvl1pPr>
              <a:defRPr sz="4399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05890-3A7D-4B2F-8DC8-BE0990390664}"/>
              </a:ext>
            </a:extLst>
          </p:cNvPr>
          <p:cNvSpPr txBox="1"/>
          <p:nvPr userDrawn="1"/>
        </p:nvSpPr>
        <p:spPr>
          <a:xfrm>
            <a:off x="573796" y="1812175"/>
            <a:ext cx="1118040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99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07C639F-B304-4699-B95C-A34C24C8E3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796" y="1687515"/>
            <a:ext cx="1134745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58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E5361-F20C-5A49-A77E-5EC477F3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12" y="-3044"/>
            <a:ext cx="12202822" cy="68640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9F883E-0FB0-C74A-9872-9131D81B78D9}"/>
              </a:ext>
            </a:extLst>
          </p:cNvPr>
          <p:cNvSpPr/>
          <p:nvPr userDrawn="1"/>
        </p:nvSpPr>
        <p:spPr>
          <a:xfrm>
            <a:off x="2" y="6058549"/>
            <a:ext cx="12192000" cy="799455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062A5-3298-E643-BC9D-765202B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4" y="1214041"/>
            <a:ext cx="10515600" cy="1325563"/>
          </a:xfrm>
        </p:spPr>
        <p:txBody>
          <a:bodyPr>
            <a:normAutofit/>
          </a:bodyPr>
          <a:lstStyle>
            <a:lvl1pPr>
              <a:defRPr sz="5996" b="1">
                <a:solidFill>
                  <a:srgbClr val="4F8CB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16920-52D1-3E46-95C0-7A90E9052ADC}"/>
              </a:ext>
            </a:extLst>
          </p:cNvPr>
          <p:cNvCxnSpPr>
            <a:cxnSpLocks/>
          </p:cNvCxnSpPr>
          <p:nvPr userDrawn="1"/>
        </p:nvCxnSpPr>
        <p:spPr>
          <a:xfrm>
            <a:off x="-5411" y="6058545"/>
            <a:ext cx="12192000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D8C45C-3F07-4E4A-B9E0-0F554E7C6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4190" y="6132731"/>
            <a:ext cx="3775428" cy="67118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A7482AE-FA74-4910-9BE8-5202B5C1F3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0239" y="5924255"/>
            <a:ext cx="4572009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0A321-4E4B-5965-C783-373E4456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E1982-57E5-45DB-9C85-AA991BA3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B0BC-225B-8B2B-9395-E93E33425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Dec.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3C939-644C-2429-95BE-166EA057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PQC Standards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C2E9-678F-D42F-4006-457D79762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19CDF-6225-B34C-8BE5-7D0E1ACA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BB69-8AE7-471E-A0B7-9CA2956D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8" y="853974"/>
            <a:ext cx="10990470" cy="132556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/>
                <a:cs typeface="Calibri"/>
              </a:rPr>
              <a:t>Cybersecurity Framework 2.0 and the Migration to Post-Quantum Cryptography Project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93BD3-AEC3-4904-9BE0-DF84D7D1F4C2}"/>
              </a:ext>
            </a:extLst>
          </p:cNvPr>
          <p:cNvSpPr txBox="1"/>
          <p:nvPr/>
        </p:nvSpPr>
        <p:spPr>
          <a:xfrm flipH="1">
            <a:off x="464194" y="2196341"/>
            <a:ext cx="960299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Bill Newhouse –NCCoE Cybersecurity Engineer</a:t>
            </a:r>
          </a:p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william.newhouse@nist.gov</a:t>
            </a:r>
          </a:p>
          <a:p>
            <a:endParaRPr lang="en-US" sz="2800" dirty="0">
              <a:solidFill>
                <a:schemeClr val="bg1"/>
              </a:solidFill>
              <a:cs typeface="Calibri"/>
            </a:endParaRPr>
          </a:p>
          <a:p>
            <a:r>
              <a:rPr lang="en-US" sz="2800" dirty="0">
                <a:solidFill>
                  <a:schemeClr val="bg1"/>
                </a:solidFill>
                <a:cs typeface="Calibri"/>
              </a:rPr>
              <a:t>March 11</a:t>
            </a:r>
            <a:r>
              <a:rPr lang="en-US" sz="2800">
                <a:solidFill>
                  <a:schemeClr val="bg1"/>
                </a:solidFill>
                <a:cs typeface="Calibri"/>
              </a:rPr>
              <a:t>, 2025</a:t>
            </a:r>
          </a:p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4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1F38B3-4708-A943-8AB5-7B8BB6C5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-10745"/>
            <a:ext cx="10707095" cy="1077545"/>
          </a:xfrm>
        </p:spPr>
        <p:txBody>
          <a:bodyPr>
            <a:normAutofit/>
          </a:bodyPr>
          <a:lstStyle/>
          <a:p>
            <a:r>
              <a:rPr lang="en-US" dirty="0"/>
              <a:t>Cybersecurity Framework (CSF) 2.0</a:t>
            </a:r>
          </a:p>
        </p:txBody>
      </p:sp>
      <p:grpSp>
        <p:nvGrpSpPr>
          <p:cNvPr id="53" name="Group 52" descr="Implementation Examples column with lines on them indicating examples all the way down the column for each of the 6 Functions">
            <a:extLst>
              <a:ext uri="{FF2B5EF4-FFF2-40B4-BE49-F238E27FC236}">
                <a16:creationId xmlns:a16="http://schemas.microsoft.com/office/drawing/2014/main" id="{E4E8C13F-B85C-05C2-E336-7A8DF00AABE6}"/>
              </a:ext>
            </a:extLst>
          </p:cNvPr>
          <p:cNvGrpSpPr/>
          <p:nvPr/>
        </p:nvGrpSpPr>
        <p:grpSpPr>
          <a:xfrm>
            <a:off x="9073822" y="2809383"/>
            <a:ext cx="1243078" cy="3484725"/>
            <a:chOff x="8232547" y="1500627"/>
            <a:chExt cx="1740000" cy="487774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3F0E8D8-1B53-6873-3CF6-5E4E91AA0086}"/>
                </a:ext>
              </a:extLst>
            </p:cNvPr>
            <p:cNvGrpSpPr/>
            <p:nvPr/>
          </p:nvGrpSpPr>
          <p:grpSpPr>
            <a:xfrm>
              <a:off x="8232547" y="2432287"/>
              <a:ext cx="1740000" cy="3946089"/>
              <a:chOff x="8232547" y="2432287"/>
              <a:chExt cx="1740000" cy="3946089"/>
            </a:xfrm>
          </p:grpSpPr>
          <p:sp>
            <p:nvSpPr>
              <p:cNvPr id="75" name="Google Shape;106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F882DE33-45ED-A071-9183-E2BA31061A20}"/>
                  </a:ext>
                </a:extLst>
              </p:cNvPr>
              <p:cNvSpPr/>
              <p:nvPr/>
            </p:nvSpPr>
            <p:spPr>
              <a:xfrm>
                <a:off x="8232547" y="2432287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7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A461CFF6-81E4-BDD6-AF8E-15747FC4340D}"/>
                  </a:ext>
                </a:extLst>
              </p:cNvPr>
              <p:cNvSpPr/>
              <p:nvPr/>
            </p:nvSpPr>
            <p:spPr>
              <a:xfrm>
                <a:off x="8232547" y="3096731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8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CF725CCB-5266-40E9-2D60-C82B18E33435}"/>
                  </a:ext>
                </a:extLst>
              </p:cNvPr>
              <p:cNvSpPr/>
              <p:nvPr/>
            </p:nvSpPr>
            <p:spPr>
              <a:xfrm>
                <a:off x="8232547" y="37574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9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A3B35CF9-5BED-2553-887D-26D4F6B36BDF}"/>
                  </a:ext>
                </a:extLst>
              </p:cNvPr>
              <p:cNvSpPr/>
              <p:nvPr/>
            </p:nvSpPr>
            <p:spPr>
              <a:xfrm>
                <a:off x="8232547" y="44014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10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D24ADA07-8CC9-E061-2082-4210934A320D}"/>
                  </a:ext>
                </a:extLst>
              </p:cNvPr>
              <p:cNvSpPr/>
              <p:nvPr/>
            </p:nvSpPr>
            <p:spPr>
              <a:xfrm>
                <a:off x="8232547" y="5067809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11;p13" descr="Box with three lines in a column indicating implementation examples">
                <a:extLst>
                  <a:ext uri="{FF2B5EF4-FFF2-40B4-BE49-F238E27FC236}">
                    <a16:creationId xmlns:a16="http://schemas.microsoft.com/office/drawing/2014/main" id="{C626E775-A356-FD34-DDD0-2141579F3515}"/>
                  </a:ext>
                </a:extLst>
              </p:cNvPr>
              <p:cNvSpPr/>
              <p:nvPr/>
            </p:nvSpPr>
            <p:spPr>
              <a:xfrm>
                <a:off x="8232547" y="57175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" name="Google Shape;104;p13" descr="Square header that says implementation examples">
              <a:extLst>
                <a:ext uri="{FF2B5EF4-FFF2-40B4-BE49-F238E27FC236}">
                  <a16:creationId xmlns:a16="http://schemas.microsoft.com/office/drawing/2014/main" id="{FB1286C5-766D-0D5A-5B51-9DBC23E2819E}"/>
                </a:ext>
              </a:extLst>
            </p:cNvPr>
            <p:cNvSpPr/>
            <p:nvPr/>
          </p:nvSpPr>
          <p:spPr>
            <a:xfrm>
              <a:off x="8232547" y="1500627"/>
              <a:ext cx="1740000" cy="950000"/>
            </a:xfrm>
            <a:prstGeom prst="rect">
              <a:avLst/>
            </a:prstGeom>
            <a:solidFill>
              <a:srgbClr val="D9EAD3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1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Implementation Examples</a:t>
              </a:r>
              <a:endParaRPr kumimoji="0" sz="11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roup 55" descr="Lines indicating examples in the implementation examples column">
              <a:extLst>
                <a:ext uri="{FF2B5EF4-FFF2-40B4-BE49-F238E27FC236}">
                  <a16:creationId xmlns:a16="http://schemas.microsoft.com/office/drawing/2014/main" id="{FB31B817-EA30-7FB9-FC68-5CC400A378E0}"/>
                </a:ext>
              </a:extLst>
            </p:cNvPr>
            <p:cNvGrpSpPr/>
            <p:nvPr/>
          </p:nvGrpSpPr>
          <p:grpSpPr>
            <a:xfrm>
              <a:off x="8462169" y="2589285"/>
              <a:ext cx="1235200" cy="3652267"/>
              <a:chOff x="8462169" y="2589285"/>
              <a:chExt cx="1235200" cy="3652267"/>
            </a:xfrm>
          </p:grpSpPr>
          <p:cxnSp>
            <p:nvCxnSpPr>
              <p:cNvPr id="57" name="Google Shape;118;p13" descr="Generic line indicating an implementation example ">
                <a:extLst>
                  <a:ext uri="{FF2B5EF4-FFF2-40B4-BE49-F238E27FC236}">
                    <a16:creationId xmlns:a16="http://schemas.microsoft.com/office/drawing/2014/main" id="{91E1B409-9BC4-664E-A219-80DFFCAA5A5D}"/>
                  </a:ext>
                </a:extLst>
              </p:cNvPr>
              <p:cNvCxnSpPr/>
              <p:nvPr/>
            </p:nvCxnSpPr>
            <p:spPr>
              <a:xfrm>
                <a:off x="8462169" y="2589285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oogle Shape;119;p13" descr="Generic line indicating an implementation example  ">
                <a:extLst>
                  <a:ext uri="{FF2B5EF4-FFF2-40B4-BE49-F238E27FC236}">
                    <a16:creationId xmlns:a16="http://schemas.microsoft.com/office/drawing/2014/main" id="{B135BE1B-ECF0-B216-F689-7C2CE0BB471B}"/>
                  </a:ext>
                </a:extLst>
              </p:cNvPr>
              <p:cNvCxnSpPr/>
              <p:nvPr/>
            </p:nvCxnSpPr>
            <p:spPr>
              <a:xfrm>
                <a:off x="8462169" y="27719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Google Shape;120;p13" descr="Generic line indicating an implementation example ">
                <a:extLst>
                  <a:ext uri="{FF2B5EF4-FFF2-40B4-BE49-F238E27FC236}">
                    <a16:creationId xmlns:a16="http://schemas.microsoft.com/office/drawing/2014/main" id="{34B55A63-580F-24FE-C6CE-1173194BEFCB}"/>
                  </a:ext>
                </a:extLst>
              </p:cNvPr>
              <p:cNvCxnSpPr/>
              <p:nvPr/>
            </p:nvCxnSpPr>
            <p:spPr>
              <a:xfrm>
                <a:off x="8462169" y="29657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Google Shape;121;p13" descr="Generic line indicating an implementation example ">
                <a:extLst>
                  <a:ext uri="{FF2B5EF4-FFF2-40B4-BE49-F238E27FC236}">
                    <a16:creationId xmlns:a16="http://schemas.microsoft.com/office/drawing/2014/main" id="{0FFBE4D7-CB3F-7ED0-2CAD-56F8695C194D}"/>
                  </a:ext>
                </a:extLst>
              </p:cNvPr>
              <p:cNvCxnSpPr/>
              <p:nvPr/>
            </p:nvCxnSpPr>
            <p:spPr>
              <a:xfrm>
                <a:off x="8462169" y="32416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Google Shape;122;p13" descr="Generic line indicating an implementation example ">
                <a:extLst>
                  <a:ext uri="{FF2B5EF4-FFF2-40B4-BE49-F238E27FC236}">
                    <a16:creationId xmlns:a16="http://schemas.microsoft.com/office/drawing/2014/main" id="{228F44E9-66AE-226E-8682-9E5E5A90C994}"/>
                  </a:ext>
                </a:extLst>
              </p:cNvPr>
              <p:cNvCxnSpPr/>
              <p:nvPr/>
            </p:nvCxnSpPr>
            <p:spPr>
              <a:xfrm>
                <a:off x="8462169" y="34242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Google Shape;123;p13" descr="Generic line indicating an implementation example ">
                <a:extLst>
                  <a:ext uri="{FF2B5EF4-FFF2-40B4-BE49-F238E27FC236}">
                    <a16:creationId xmlns:a16="http://schemas.microsoft.com/office/drawing/2014/main" id="{5A5E8D77-E3F9-ADE1-AA1D-CAFA359026E3}"/>
                  </a:ext>
                </a:extLst>
              </p:cNvPr>
              <p:cNvCxnSpPr/>
              <p:nvPr/>
            </p:nvCxnSpPr>
            <p:spPr>
              <a:xfrm>
                <a:off x="8462169" y="36180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Google Shape;124;p13" descr="Generic line indicating an implementation example ">
                <a:extLst>
                  <a:ext uri="{FF2B5EF4-FFF2-40B4-BE49-F238E27FC236}">
                    <a16:creationId xmlns:a16="http://schemas.microsoft.com/office/drawing/2014/main" id="{5741C504-3112-7EEA-C79B-9627497C33F5}"/>
                  </a:ext>
                </a:extLst>
              </p:cNvPr>
              <p:cNvCxnSpPr/>
              <p:nvPr/>
            </p:nvCxnSpPr>
            <p:spPr>
              <a:xfrm>
                <a:off x="8462169" y="389126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Google Shape;125;p13" descr="Generic line indicating an implementation example ">
                <a:extLst>
                  <a:ext uri="{FF2B5EF4-FFF2-40B4-BE49-F238E27FC236}">
                    <a16:creationId xmlns:a16="http://schemas.microsoft.com/office/drawing/2014/main" id="{A3DA5D4F-50A1-8873-220D-25E366421FCD}"/>
                  </a:ext>
                </a:extLst>
              </p:cNvPr>
              <p:cNvCxnSpPr/>
              <p:nvPr/>
            </p:nvCxnSpPr>
            <p:spPr>
              <a:xfrm>
                <a:off x="8462169" y="40739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Google Shape;126;p13" descr="Generic line indicating an implementation example ">
                <a:extLst>
                  <a:ext uri="{FF2B5EF4-FFF2-40B4-BE49-F238E27FC236}">
                    <a16:creationId xmlns:a16="http://schemas.microsoft.com/office/drawing/2014/main" id="{64B82341-0FF6-2FEF-64E1-DB183654A7CE}"/>
                  </a:ext>
                </a:extLst>
              </p:cNvPr>
              <p:cNvCxnSpPr/>
              <p:nvPr/>
            </p:nvCxnSpPr>
            <p:spPr>
              <a:xfrm>
                <a:off x="8462169" y="42677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Google Shape;127;p13" descr="Generic line indicating an implementation example ">
                <a:extLst>
                  <a:ext uri="{FF2B5EF4-FFF2-40B4-BE49-F238E27FC236}">
                    <a16:creationId xmlns:a16="http://schemas.microsoft.com/office/drawing/2014/main" id="{AD452A81-0BFD-B93C-4BBE-9B907807A399}"/>
                  </a:ext>
                </a:extLst>
              </p:cNvPr>
              <p:cNvCxnSpPr/>
              <p:nvPr/>
            </p:nvCxnSpPr>
            <p:spPr>
              <a:xfrm>
                <a:off x="8462169" y="45548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Google Shape;128;p13" descr="Generic line indicating an implementation example ">
                <a:extLst>
                  <a:ext uri="{FF2B5EF4-FFF2-40B4-BE49-F238E27FC236}">
                    <a16:creationId xmlns:a16="http://schemas.microsoft.com/office/drawing/2014/main" id="{8C5DDBD3-826B-6A2A-4E3D-F57F4BE8DD9C}"/>
                  </a:ext>
                </a:extLst>
              </p:cNvPr>
              <p:cNvCxnSpPr/>
              <p:nvPr/>
            </p:nvCxnSpPr>
            <p:spPr>
              <a:xfrm>
                <a:off x="8462169" y="47374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Google Shape;129;p13" descr="Generic line indicating an implementation example ">
                <a:extLst>
                  <a:ext uri="{FF2B5EF4-FFF2-40B4-BE49-F238E27FC236}">
                    <a16:creationId xmlns:a16="http://schemas.microsoft.com/office/drawing/2014/main" id="{F6BB3609-C882-8F91-033D-1217DD1ADA51}"/>
                  </a:ext>
                </a:extLst>
              </p:cNvPr>
              <p:cNvCxnSpPr/>
              <p:nvPr/>
            </p:nvCxnSpPr>
            <p:spPr>
              <a:xfrm>
                <a:off x="8462169" y="49312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Google Shape;130;p13" descr="Generic line indicating an implementation example ">
                <a:extLst>
                  <a:ext uri="{FF2B5EF4-FFF2-40B4-BE49-F238E27FC236}">
                    <a16:creationId xmlns:a16="http://schemas.microsoft.com/office/drawing/2014/main" id="{19F4B5E9-90A7-500B-AD76-F25B3A912409}"/>
                  </a:ext>
                </a:extLst>
              </p:cNvPr>
              <p:cNvCxnSpPr/>
              <p:nvPr/>
            </p:nvCxnSpPr>
            <p:spPr>
              <a:xfrm>
                <a:off x="8462169" y="5201685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Google Shape;131;p13" descr="Generic line indicating an implementation example ">
                <a:extLst>
                  <a:ext uri="{FF2B5EF4-FFF2-40B4-BE49-F238E27FC236}">
                    <a16:creationId xmlns:a16="http://schemas.microsoft.com/office/drawing/2014/main" id="{7891BCED-7C2E-D44D-5DD0-D6CC415201FA}"/>
                  </a:ext>
                </a:extLst>
              </p:cNvPr>
              <p:cNvCxnSpPr/>
              <p:nvPr/>
            </p:nvCxnSpPr>
            <p:spPr>
              <a:xfrm>
                <a:off x="8462169" y="53843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Google Shape;132;p13" descr="Generic line indicating an implementation example ">
                <a:extLst>
                  <a:ext uri="{FF2B5EF4-FFF2-40B4-BE49-F238E27FC236}">
                    <a16:creationId xmlns:a16="http://schemas.microsoft.com/office/drawing/2014/main" id="{2523E4D0-20DA-A3A4-1133-04DCCA267068}"/>
                  </a:ext>
                </a:extLst>
              </p:cNvPr>
              <p:cNvCxnSpPr/>
              <p:nvPr/>
            </p:nvCxnSpPr>
            <p:spPr>
              <a:xfrm>
                <a:off x="8462169" y="55781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Google Shape;133;p13" descr="Generic line indicating an implementation example ">
                <a:extLst>
                  <a:ext uri="{FF2B5EF4-FFF2-40B4-BE49-F238E27FC236}">
                    <a16:creationId xmlns:a16="http://schemas.microsoft.com/office/drawing/2014/main" id="{1C59AC82-8E17-ED50-3A51-0947FA29800C}"/>
                  </a:ext>
                </a:extLst>
              </p:cNvPr>
              <p:cNvCxnSpPr/>
              <p:nvPr/>
            </p:nvCxnSpPr>
            <p:spPr>
              <a:xfrm>
                <a:off x="8462169" y="58651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Google Shape;134;p13" descr="Generic line indicating an implementation example ">
                <a:extLst>
                  <a:ext uri="{FF2B5EF4-FFF2-40B4-BE49-F238E27FC236}">
                    <a16:creationId xmlns:a16="http://schemas.microsoft.com/office/drawing/2014/main" id="{4DFFEFDB-6D45-04FD-2D27-61DAC699C64E}"/>
                  </a:ext>
                </a:extLst>
              </p:cNvPr>
              <p:cNvCxnSpPr/>
              <p:nvPr/>
            </p:nvCxnSpPr>
            <p:spPr>
              <a:xfrm>
                <a:off x="8462169" y="60477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Google Shape;135;p13" descr="Generic line indicating an implementation example ">
                <a:extLst>
                  <a:ext uri="{FF2B5EF4-FFF2-40B4-BE49-F238E27FC236}">
                    <a16:creationId xmlns:a16="http://schemas.microsoft.com/office/drawing/2014/main" id="{75578CD1-DE4F-BD3A-D8E8-B1C2123316A1}"/>
                  </a:ext>
                </a:extLst>
              </p:cNvPr>
              <p:cNvCxnSpPr/>
              <p:nvPr/>
            </p:nvCxnSpPr>
            <p:spPr>
              <a:xfrm>
                <a:off x="8462169" y="62415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1" name="Group 80" descr="Informative References column with lines on them indicating examples all the way down the column for each of the 6 Functions">
            <a:extLst>
              <a:ext uri="{FF2B5EF4-FFF2-40B4-BE49-F238E27FC236}">
                <a16:creationId xmlns:a16="http://schemas.microsoft.com/office/drawing/2014/main" id="{252EAD67-3305-1084-46EE-66E769B7FC1B}"/>
              </a:ext>
            </a:extLst>
          </p:cNvPr>
          <p:cNvGrpSpPr/>
          <p:nvPr/>
        </p:nvGrpSpPr>
        <p:grpSpPr>
          <a:xfrm>
            <a:off x="10316900" y="2789744"/>
            <a:ext cx="1243078" cy="3478229"/>
            <a:chOff x="9972547" y="1509719"/>
            <a:chExt cx="1740000" cy="4868657"/>
          </a:xfrm>
        </p:grpSpPr>
        <p:sp>
          <p:nvSpPr>
            <p:cNvPr id="82" name="Google Shape;105;p13" descr="Square header that says informative references">
              <a:extLst>
                <a:ext uri="{FF2B5EF4-FFF2-40B4-BE49-F238E27FC236}">
                  <a16:creationId xmlns:a16="http://schemas.microsoft.com/office/drawing/2014/main" id="{B8E671BF-E301-4C8C-3915-FEB74B6CC936}"/>
                </a:ext>
              </a:extLst>
            </p:cNvPr>
            <p:cNvSpPr/>
            <p:nvPr/>
          </p:nvSpPr>
          <p:spPr>
            <a:xfrm>
              <a:off x="9972547" y="1509719"/>
              <a:ext cx="1740000" cy="950000"/>
            </a:xfrm>
            <a:prstGeom prst="rect">
              <a:avLst/>
            </a:prstGeom>
            <a:solidFill>
              <a:srgbClr val="D9EAD3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1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Informative References</a:t>
              </a:r>
              <a:endParaRPr kumimoji="0" sz="11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BAB2949-57FF-9779-8577-721BCFE0B557}"/>
                </a:ext>
              </a:extLst>
            </p:cNvPr>
            <p:cNvGrpSpPr/>
            <p:nvPr/>
          </p:nvGrpSpPr>
          <p:grpSpPr>
            <a:xfrm>
              <a:off x="9972547" y="2441431"/>
              <a:ext cx="1740000" cy="3936945"/>
              <a:chOff x="9972547" y="2441431"/>
              <a:chExt cx="1740000" cy="3936945"/>
            </a:xfrm>
          </p:grpSpPr>
          <p:sp>
            <p:nvSpPr>
              <p:cNvPr id="103" name="Google Shape;112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EB72980C-D506-45BD-D3B2-1216419E1DDE}"/>
                  </a:ext>
                </a:extLst>
              </p:cNvPr>
              <p:cNvSpPr/>
              <p:nvPr/>
            </p:nvSpPr>
            <p:spPr>
              <a:xfrm>
                <a:off x="9972547" y="2441431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13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6BDD066E-8FFD-7500-0B0C-AA217C97D6C0}"/>
                  </a:ext>
                </a:extLst>
              </p:cNvPr>
              <p:cNvSpPr/>
              <p:nvPr/>
            </p:nvSpPr>
            <p:spPr>
              <a:xfrm>
                <a:off x="9972547" y="3096731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14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3252B406-D8E7-C1AE-0C2B-C7C12E1C0211}"/>
                  </a:ext>
                </a:extLst>
              </p:cNvPr>
              <p:cNvSpPr/>
              <p:nvPr/>
            </p:nvSpPr>
            <p:spPr>
              <a:xfrm>
                <a:off x="9972547" y="37574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15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AC60B343-84A9-D8CE-2738-8BAF03A6458D}"/>
                  </a:ext>
                </a:extLst>
              </p:cNvPr>
              <p:cNvSpPr/>
              <p:nvPr/>
            </p:nvSpPr>
            <p:spPr>
              <a:xfrm>
                <a:off x="9972547" y="44014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16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6954E01B-2F45-A8FC-5CFC-00DEAD1360E8}"/>
                  </a:ext>
                </a:extLst>
              </p:cNvPr>
              <p:cNvSpPr/>
              <p:nvPr/>
            </p:nvSpPr>
            <p:spPr>
              <a:xfrm>
                <a:off x="9972547" y="5067809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17;p13" descr="Box with three lines in a column indicating informative reference examples">
                <a:extLst>
                  <a:ext uri="{FF2B5EF4-FFF2-40B4-BE49-F238E27FC236}">
                    <a16:creationId xmlns:a16="http://schemas.microsoft.com/office/drawing/2014/main" id="{58BB0287-93DB-FA0A-62A3-D8BCF6B12041}"/>
                  </a:ext>
                </a:extLst>
              </p:cNvPr>
              <p:cNvSpPr/>
              <p:nvPr/>
            </p:nvSpPr>
            <p:spPr>
              <a:xfrm>
                <a:off x="9972547" y="5717576"/>
                <a:ext cx="1740000" cy="660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733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roup 83" descr="Lines indicating examples in the informative references column">
              <a:extLst>
                <a:ext uri="{FF2B5EF4-FFF2-40B4-BE49-F238E27FC236}">
                  <a16:creationId xmlns:a16="http://schemas.microsoft.com/office/drawing/2014/main" id="{3DCD19B6-8494-7589-2B6D-24B10FC34F1A}"/>
                </a:ext>
              </a:extLst>
            </p:cNvPr>
            <p:cNvGrpSpPr/>
            <p:nvPr/>
          </p:nvGrpSpPr>
          <p:grpSpPr>
            <a:xfrm>
              <a:off x="10224936" y="2594803"/>
              <a:ext cx="1235200" cy="3646749"/>
              <a:chOff x="10224936" y="2594803"/>
              <a:chExt cx="1235200" cy="3646749"/>
            </a:xfrm>
          </p:grpSpPr>
          <p:cxnSp>
            <p:nvCxnSpPr>
              <p:cNvPr id="85" name="Google Shape;136;p13" descr="Generic line indicating an informative reference example ">
                <a:extLst>
                  <a:ext uri="{FF2B5EF4-FFF2-40B4-BE49-F238E27FC236}">
                    <a16:creationId xmlns:a16="http://schemas.microsoft.com/office/drawing/2014/main" id="{EF3A3E8D-8520-ED14-C1AB-4464AE945607}"/>
                  </a:ext>
                </a:extLst>
              </p:cNvPr>
              <p:cNvCxnSpPr/>
              <p:nvPr/>
            </p:nvCxnSpPr>
            <p:spPr>
              <a:xfrm>
                <a:off x="10224936" y="58651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Google Shape;137;p13" descr="Generic line indicating an informative reference example ">
                <a:extLst>
                  <a:ext uri="{FF2B5EF4-FFF2-40B4-BE49-F238E27FC236}">
                    <a16:creationId xmlns:a16="http://schemas.microsoft.com/office/drawing/2014/main" id="{5B89B32C-1E6F-0FA8-0856-0B3CFB434054}"/>
                  </a:ext>
                </a:extLst>
              </p:cNvPr>
              <p:cNvCxnSpPr/>
              <p:nvPr/>
            </p:nvCxnSpPr>
            <p:spPr>
              <a:xfrm>
                <a:off x="10224936" y="60477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Google Shape;138;p13" descr="Generic line indicating an informative reference example ">
                <a:extLst>
                  <a:ext uri="{FF2B5EF4-FFF2-40B4-BE49-F238E27FC236}">
                    <a16:creationId xmlns:a16="http://schemas.microsoft.com/office/drawing/2014/main" id="{7200A0B8-5C82-DC9E-4C05-6B86BF92C36A}"/>
                  </a:ext>
                </a:extLst>
              </p:cNvPr>
              <p:cNvCxnSpPr/>
              <p:nvPr/>
            </p:nvCxnSpPr>
            <p:spPr>
              <a:xfrm>
                <a:off x="10224936" y="62415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Google Shape;139;p13" descr="Generic line indicating an informative reference example ">
                <a:extLst>
                  <a:ext uri="{FF2B5EF4-FFF2-40B4-BE49-F238E27FC236}">
                    <a16:creationId xmlns:a16="http://schemas.microsoft.com/office/drawing/2014/main" id="{DEBF20A1-6FBC-73F9-D763-4102C3FC80AB}"/>
                  </a:ext>
                </a:extLst>
              </p:cNvPr>
              <p:cNvCxnSpPr/>
              <p:nvPr/>
            </p:nvCxnSpPr>
            <p:spPr>
              <a:xfrm>
                <a:off x="10224936" y="5201685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Google Shape;140;p13" descr="Generic line indicating an informative reference example ">
                <a:extLst>
                  <a:ext uri="{FF2B5EF4-FFF2-40B4-BE49-F238E27FC236}">
                    <a16:creationId xmlns:a16="http://schemas.microsoft.com/office/drawing/2014/main" id="{C4E87788-5472-C902-D94A-181140BB2551}"/>
                  </a:ext>
                </a:extLst>
              </p:cNvPr>
              <p:cNvCxnSpPr/>
              <p:nvPr/>
            </p:nvCxnSpPr>
            <p:spPr>
              <a:xfrm>
                <a:off x="10224936" y="53843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Google Shape;141;p13" descr="Generic line indicating an informative reference example ">
                <a:extLst>
                  <a:ext uri="{FF2B5EF4-FFF2-40B4-BE49-F238E27FC236}">
                    <a16:creationId xmlns:a16="http://schemas.microsoft.com/office/drawing/2014/main" id="{D3899815-5399-B406-747A-4FFD3C95ECAD}"/>
                  </a:ext>
                </a:extLst>
              </p:cNvPr>
              <p:cNvCxnSpPr/>
              <p:nvPr/>
            </p:nvCxnSpPr>
            <p:spPr>
              <a:xfrm>
                <a:off x="10224936" y="557811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Google Shape;142;p13" descr="Generic line indicating an informative reference example ">
                <a:extLst>
                  <a:ext uri="{FF2B5EF4-FFF2-40B4-BE49-F238E27FC236}">
                    <a16:creationId xmlns:a16="http://schemas.microsoft.com/office/drawing/2014/main" id="{A93FAC8B-221B-9967-833E-FF72F9D35AB0}"/>
                  </a:ext>
                </a:extLst>
              </p:cNvPr>
              <p:cNvCxnSpPr/>
              <p:nvPr/>
            </p:nvCxnSpPr>
            <p:spPr>
              <a:xfrm>
                <a:off x="10224936" y="45548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Google Shape;143;p13" descr="Generic line indicating an informative reference example ">
                <a:extLst>
                  <a:ext uri="{FF2B5EF4-FFF2-40B4-BE49-F238E27FC236}">
                    <a16:creationId xmlns:a16="http://schemas.microsoft.com/office/drawing/2014/main" id="{34EF7A13-7E87-9C68-06E6-F77F22365BD8}"/>
                  </a:ext>
                </a:extLst>
              </p:cNvPr>
              <p:cNvCxnSpPr/>
              <p:nvPr/>
            </p:nvCxnSpPr>
            <p:spPr>
              <a:xfrm>
                <a:off x="10224936" y="4737436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Google Shape;144;p13" descr="Generic line indicating an informative reference example ">
                <a:extLst>
                  <a:ext uri="{FF2B5EF4-FFF2-40B4-BE49-F238E27FC236}">
                    <a16:creationId xmlns:a16="http://schemas.microsoft.com/office/drawing/2014/main" id="{F0A2B38F-025A-51E1-ACF3-AAAD9C4567ED}"/>
                  </a:ext>
                </a:extLst>
              </p:cNvPr>
              <p:cNvCxnSpPr/>
              <p:nvPr/>
            </p:nvCxnSpPr>
            <p:spPr>
              <a:xfrm>
                <a:off x="10224936" y="4931236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Google Shape;145;p13" descr="Generic line indicating an informative reference example ">
                <a:extLst>
                  <a:ext uri="{FF2B5EF4-FFF2-40B4-BE49-F238E27FC236}">
                    <a16:creationId xmlns:a16="http://schemas.microsoft.com/office/drawing/2014/main" id="{5D2837D9-8CDE-12FA-B36C-7A3211755AE2}"/>
                  </a:ext>
                </a:extLst>
              </p:cNvPr>
              <p:cNvCxnSpPr/>
              <p:nvPr/>
            </p:nvCxnSpPr>
            <p:spPr>
              <a:xfrm>
                <a:off x="10224936" y="3907952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Google Shape;146;p13" descr="Generic line indicating an informative reference example ">
                <a:extLst>
                  <a:ext uri="{FF2B5EF4-FFF2-40B4-BE49-F238E27FC236}">
                    <a16:creationId xmlns:a16="http://schemas.microsoft.com/office/drawing/2014/main" id="{F0763E02-838C-77C7-A4D8-3E62CEF3FBD2}"/>
                  </a:ext>
                </a:extLst>
              </p:cNvPr>
              <p:cNvCxnSpPr/>
              <p:nvPr/>
            </p:nvCxnSpPr>
            <p:spPr>
              <a:xfrm>
                <a:off x="10224936" y="4090585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Google Shape;147;p13" descr="Generic line indicating an informative reference example ">
                <a:extLst>
                  <a:ext uri="{FF2B5EF4-FFF2-40B4-BE49-F238E27FC236}">
                    <a16:creationId xmlns:a16="http://schemas.microsoft.com/office/drawing/2014/main" id="{565CD9B6-1995-19C8-4287-8FF5C366DC5C}"/>
                  </a:ext>
                </a:extLst>
              </p:cNvPr>
              <p:cNvCxnSpPr/>
              <p:nvPr/>
            </p:nvCxnSpPr>
            <p:spPr>
              <a:xfrm>
                <a:off x="10224936" y="4284385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oogle Shape;148;p13" descr="Generic line indicating an informative reference example ">
                <a:extLst>
                  <a:ext uri="{FF2B5EF4-FFF2-40B4-BE49-F238E27FC236}">
                    <a16:creationId xmlns:a16="http://schemas.microsoft.com/office/drawing/2014/main" id="{9207C0C5-99AB-FD89-1EBF-F7C24195D113}"/>
                  </a:ext>
                </a:extLst>
              </p:cNvPr>
              <p:cNvCxnSpPr/>
              <p:nvPr/>
            </p:nvCxnSpPr>
            <p:spPr>
              <a:xfrm>
                <a:off x="10224936" y="3244369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oogle Shape;149;p13" descr="Generic line indicating an informative reference example ">
                <a:extLst>
                  <a:ext uri="{FF2B5EF4-FFF2-40B4-BE49-F238E27FC236}">
                    <a16:creationId xmlns:a16="http://schemas.microsoft.com/office/drawing/2014/main" id="{91257AF9-F3D4-AE6E-C7E5-D916F4BAF063}"/>
                  </a:ext>
                </a:extLst>
              </p:cNvPr>
              <p:cNvCxnSpPr/>
              <p:nvPr/>
            </p:nvCxnSpPr>
            <p:spPr>
              <a:xfrm>
                <a:off x="10224936" y="34270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oogle Shape;150;p13" descr="Generic line indicating an informative reference example ">
                <a:extLst>
                  <a:ext uri="{FF2B5EF4-FFF2-40B4-BE49-F238E27FC236}">
                    <a16:creationId xmlns:a16="http://schemas.microsoft.com/office/drawing/2014/main" id="{83FAE9CA-825E-6A6C-7A1B-AC806DE86A15}"/>
                  </a:ext>
                </a:extLst>
              </p:cNvPr>
              <p:cNvCxnSpPr/>
              <p:nvPr/>
            </p:nvCxnSpPr>
            <p:spPr>
              <a:xfrm>
                <a:off x="10224936" y="36208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oogle Shape;151;p13" descr="Generic line indicating an informative reference example ">
                <a:extLst>
                  <a:ext uri="{FF2B5EF4-FFF2-40B4-BE49-F238E27FC236}">
                    <a16:creationId xmlns:a16="http://schemas.microsoft.com/office/drawing/2014/main" id="{B8C7CB68-5958-1FAE-85EF-8BB563074563}"/>
                  </a:ext>
                </a:extLst>
              </p:cNvPr>
              <p:cNvCxnSpPr/>
              <p:nvPr/>
            </p:nvCxnSpPr>
            <p:spPr>
              <a:xfrm>
                <a:off x="10224936" y="2594803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oogle Shape;152;p13" descr="Generic line indicating an informative reference example ">
                <a:extLst>
                  <a:ext uri="{FF2B5EF4-FFF2-40B4-BE49-F238E27FC236}">
                    <a16:creationId xmlns:a16="http://schemas.microsoft.com/office/drawing/2014/main" id="{3F48CCF8-4F7E-E56D-B4F6-621F754A3A8D}"/>
                  </a:ext>
                </a:extLst>
              </p:cNvPr>
              <p:cNvCxnSpPr/>
              <p:nvPr/>
            </p:nvCxnSpPr>
            <p:spPr>
              <a:xfrm>
                <a:off x="10224936" y="2777436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oogle Shape;153;p13" descr="Generic line indicating an informative reference example ">
                <a:extLst>
                  <a:ext uri="{FF2B5EF4-FFF2-40B4-BE49-F238E27FC236}">
                    <a16:creationId xmlns:a16="http://schemas.microsoft.com/office/drawing/2014/main" id="{E6FF5918-92FA-4C3F-9E51-F8780050E2BC}"/>
                  </a:ext>
                </a:extLst>
              </p:cNvPr>
              <p:cNvCxnSpPr/>
              <p:nvPr/>
            </p:nvCxnSpPr>
            <p:spPr>
              <a:xfrm>
                <a:off x="10224936" y="2971236"/>
                <a:ext cx="123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E43B4-25DE-0E12-971F-DA51BCA7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-146556"/>
            <a:ext cx="5902648" cy="1404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5E3E8-5C66-4CEF-C1D9-438C6E64D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1640127"/>
            <a:ext cx="7645265" cy="4413606"/>
          </a:xfrm>
          <a:prstGeom prst="rect">
            <a:avLst/>
          </a:prstGeom>
        </p:spPr>
      </p:pic>
      <p:sp>
        <p:nvSpPr>
          <p:cNvPr id="52" name="Google Shape;54;p13" descr="Right arrow">
            <a:extLst>
              <a:ext uri="{FF2B5EF4-FFF2-40B4-BE49-F238E27FC236}">
                <a16:creationId xmlns:a16="http://schemas.microsoft.com/office/drawing/2014/main" id="{EA7E2A5C-85AB-F58E-55EE-E28C2B205A01}"/>
              </a:ext>
            </a:extLst>
          </p:cNvPr>
          <p:cNvSpPr/>
          <p:nvPr/>
        </p:nvSpPr>
        <p:spPr>
          <a:xfrm>
            <a:off x="7615770" y="2771701"/>
            <a:ext cx="1431866" cy="3516338"/>
          </a:xfrm>
          <a:prstGeom prst="rightArrow">
            <a:avLst>
              <a:gd name="adj1" fmla="val 76351"/>
              <a:gd name="adj2" fmla="val 73057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51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1F38B3-4708-A943-8AB5-7B8BB6C5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23" y="-13032"/>
            <a:ext cx="10667938" cy="1077545"/>
          </a:xfrm>
        </p:spPr>
        <p:txBody>
          <a:bodyPr>
            <a:normAutofit/>
          </a:bodyPr>
          <a:lstStyle/>
          <a:p>
            <a:r>
              <a:rPr lang="en-US"/>
              <a:t>Data centric Crypto</a:t>
            </a:r>
            <a:br>
              <a:rPr lang="en-US"/>
            </a:br>
            <a:r>
              <a:rPr lang="en-US"/>
              <a:t>risk management approach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B4F73D7-8738-EDC7-7FD9-24247BA21749}"/>
              </a:ext>
            </a:extLst>
          </p:cNvPr>
          <p:cNvGrpSpPr/>
          <p:nvPr/>
        </p:nvGrpSpPr>
        <p:grpSpPr>
          <a:xfrm>
            <a:off x="382588" y="1168897"/>
            <a:ext cx="11293458" cy="5612905"/>
            <a:chOff x="381000" y="1168896"/>
            <a:chExt cx="11293458" cy="561290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04EF7D1-215C-A1AB-0F3C-82440356B5E8}"/>
                </a:ext>
              </a:extLst>
            </p:cNvPr>
            <p:cNvSpPr/>
            <p:nvPr/>
          </p:nvSpPr>
          <p:spPr>
            <a:xfrm>
              <a:off x="6067888" y="2622004"/>
              <a:ext cx="2985880" cy="33120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 Management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E3C5238-7FF1-F1EF-B3B4-42B0DB6A867E}"/>
                </a:ext>
              </a:extLst>
            </p:cNvPr>
            <p:cNvSpPr/>
            <p:nvPr/>
          </p:nvSpPr>
          <p:spPr>
            <a:xfrm>
              <a:off x="902173" y="2639401"/>
              <a:ext cx="1794741" cy="3245212"/>
            </a:xfrm>
            <a:prstGeom prst="rect">
              <a:avLst/>
            </a:prstGeom>
            <a:solidFill>
              <a:srgbClr val="2895C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 (Assets)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BE7630-4EB5-CF6D-EDCF-75A59ED7D5F5}"/>
                </a:ext>
              </a:extLst>
            </p:cNvPr>
            <p:cNvSpPr/>
            <p:nvPr/>
          </p:nvSpPr>
          <p:spPr>
            <a:xfrm>
              <a:off x="6152992" y="3158580"/>
              <a:ext cx="1431755" cy="700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Information Repository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19AA1A8-81FF-03EA-13F4-752935E2B07D}"/>
                </a:ext>
              </a:extLst>
            </p:cNvPr>
            <p:cNvSpPr/>
            <p:nvPr/>
          </p:nvSpPr>
          <p:spPr>
            <a:xfrm>
              <a:off x="7233644" y="4592526"/>
              <a:ext cx="1492085" cy="10806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Monitoring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Dashboards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Reports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Measurements/Metrics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7AC60E8-CF9D-C64B-DC25-16940D70F885}"/>
                </a:ext>
              </a:extLst>
            </p:cNvPr>
            <p:cNvSpPr/>
            <p:nvPr/>
          </p:nvSpPr>
          <p:spPr>
            <a:xfrm>
              <a:off x="902173" y="6413574"/>
              <a:ext cx="10772285" cy="368227"/>
            </a:xfrm>
            <a:prstGeom prst="rect">
              <a:avLst/>
            </a:prstGeom>
            <a:solidFill>
              <a:srgbClr val="94209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Crypto-Agility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E2BC835-D6D1-D84C-FB88-624A5C3E7A0B}"/>
                </a:ext>
              </a:extLst>
            </p:cNvPr>
            <p:cNvSpPr/>
            <p:nvPr/>
          </p:nvSpPr>
          <p:spPr>
            <a:xfrm>
              <a:off x="10242703" y="4375902"/>
              <a:ext cx="1431755" cy="5138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Migration</a:t>
              </a:r>
            </a:p>
          </p:txBody>
        </p:sp>
        <p:cxnSp>
          <p:nvCxnSpPr>
            <p:cNvPr id="101" name="Elbow Connector 9">
              <a:extLst>
                <a:ext uri="{FF2B5EF4-FFF2-40B4-BE49-F238E27FC236}">
                  <a16:creationId xmlns:a16="http://schemas.microsoft.com/office/drawing/2014/main" id="{ADC1B1F3-C053-E450-E79A-141D242F11B5}"/>
                </a:ext>
              </a:extLst>
            </p:cNvPr>
            <p:cNvCxnSpPr>
              <a:cxnSpLocks/>
              <a:stCxn id="136" idx="3"/>
              <a:endCxn id="135" idx="1"/>
            </p:cNvCxnSpPr>
            <p:nvPr/>
          </p:nvCxnSpPr>
          <p:spPr>
            <a:xfrm flipV="1">
              <a:off x="8069960" y="3765423"/>
              <a:ext cx="2172743" cy="461540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076B20C-460E-EAA2-B026-479219640DB7}"/>
                </a:ext>
              </a:extLst>
            </p:cNvPr>
            <p:cNvSpPr/>
            <p:nvPr/>
          </p:nvSpPr>
          <p:spPr>
            <a:xfrm>
              <a:off x="1074451" y="3142753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Code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B279BD9-41CE-A19D-C1BF-2B4DC746FB85}"/>
                </a:ext>
              </a:extLst>
            </p:cNvPr>
            <p:cNvSpPr/>
            <p:nvPr/>
          </p:nvSpPr>
          <p:spPr>
            <a:xfrm>
              <a:off x="1074450" y="3535412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Libraries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57823A2-7710-6A58-4564-967A0F220FCC}"/>
                </a:ext>
              </a:extLst>
            </p:cNvPr>
            <p:cNvSpPr/>
            <p:nvPr/>
          </p:nvSpPr>
          <p:spPr>
            <a:xfrm>
              <a:off x="1074450" y="4298122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Files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719BAFC-0CB0-6739-4A2A-9A83C1C7895B}"/>
                </a:ext>
              </a:extLst>
            </p:cNvPr>
            <p:cNvSpPr/>
            <p:nvPr/>
          </p:nvSpPr>
          <p:spPr>
            <a:xfrm>
              <a:off x="1074450" y="4681242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Protocols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34E6EA2-2D62-018F-3627-201174D76212}"/>
                </a:ext>
              </a:extLst>
            </p:cNvPr>
            <p:cNvSpPr/>
            <p:nvPr/>
          </p:nvSpPr>
          <p:spPr>
            <a:xfrm>
              <a:off x="1074450" y="5102199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Systems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CB52D63-AEC5-7B7F-9040-60ACC1E00471}"/>
                </a:ext>
              </a:extLst>
            </p:cNvPr>
            <p:cNvSpPr/>
            <p:nvPr/>
          </p:nvSpPr>
          <p:spPr>
            <a:xfrm>
              <a:off x="1074449" y="5485775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108" name="Elbow Connector 17">
              <a:extLst>
                <a:ext uri="{FF2B5EF4-FFF2-40B4-BE49-F238E27FC236}">
                  <a16:creationId xmlns:a16="http://schemas.microsoft.com/office/drawing/2014/main" id="{D335496F-00D0-6938-15EA-1326791B3C59}"/>
                </a:ext>
              </a:extLst>
            </p:cNvPr>
            <p:cNvCxnSpPr>
              <a:cxnSpLocks/>
              <a:stCxn id="110" idx="3"/>
              <a:endCxn id="97" idx="1"/>
            </p:cNvCxnSpPr>
            <p:nvPr/>
          </p:nvCxnSpPr>
          <p:spPr>
            <a:xfrm flipV="1">
              <a:off x="5314339" y="3508903"/>
              <a:ext cx="838652" cy="934916"/>
            </a:xfrm>
            <a:prstGeom prst="bent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849E7A-42EE-F1B1-6F9F-E93B7DD51DB6}"/>
                </a:ext>
              </a:extLst>
            </p:cNvPr>
            <p:cNvSpPr/>
            <p:nvPr/>
          </p:nvSpPr>
          <p:spPr>
            <a:xfrm>
              <a:off x="1083665" y="3899285"/>
              <a:ext cx="1431755" cy="2505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F99FACE-9127-E003-3E68-F819ADDBCE73}"/>
                </a:ext>
              </a:extLst>
            </p:cNvPr>
            <p:cNvSpPr/>
            <p:nvPr/>
          </p:nvSpPr>
          <p:spPr>
            <a:xfrm>
              <a:off x="3519599" y="2602489"/>
              <a:ext cx="1794741" cy="36826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Management Tools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CB93753-A78B-2B67-AD81-9266C99974D4}"/>
                </a:ext>
              </a:extLst>
            </p:cNvPr>
            <p:cNvSpPr/>
            <p:nvPr/>
          </p:nvSpPr>
          <p:spPr>
            <a:xfrm>
              <a:off x="3693908" y="3367196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ECE2BC2-479A-0005-2DDC-3417B7C70723}"/>
                </a:ext>
              </a:extLst>
            </p:cNvPr>
            <p:cNvSpPr/>
            <p:nvPr/>
          </p:nvSpPr>
          <p:spPr>
            <a:xfrm>
              <a:off x="3692704" y="3746449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Crypto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8BA733C-0A7B-3A65-99B8-CD5B1F83C88C}"/>
                </a:ext>
              </a:extLst>
            </p:cNvPr>
            <p:cNvSpPr/>
            <p:nvPr/>
          </p:nvSpPr>
          <p:spPr>
            <a:xfrm>
              <a:off x="3692703" y="4131138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Vulnerability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18C58F8-9B74-366F-3712-AB5268167A76}"/>
                </a:ext>
              </a:extLst>
            </p:cNvPr>
            <p:cNvSpPr/>
            <p:nvPr/>
          </p:nvSpPr>
          <p:spPr>
            <a:xfrm>
              <a:off x="3692703" y="4515808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Assets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BC5A3DE-FC75-C811-A18C-97C4D43BE800}"/>
                </a:ext>
              </a:extLst>
            </p:cNvPr>
            <p:cNvSpPr/>
            <p:nvPr/>
          </p:nvSpPr>
          <p:spPr>
            <a:xfrm>
              <a:off x="3692703" y="4900479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Log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E29ECD-D79F-D931-B4E0-E15A690DD72E}"/>
                </a:ext>
              </a:extLst>
            </p:cNvPr>
            <p:cNvSpPr/>
            <p:nvPr/>
          </p:nvSpPr>
          <p:spPr>
            <a:xfrm>
              <a:off x="3679644" y="5285150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Zero Trust</a:t>
              </a:r>
            </a:p>
          </p:txBody>
        </p:sp>
        <p:cxnSp>
          <p:nvCxnSpPr>
            <p:cNvPr id="117" name="Elbow Connector 26">
              <a:extLst>
                <a:ext uri="{FF2B5EF4-FFF2-40B4-BE49-F238E27FC236}">
                  <a16:creationId xmlns:a16="http://schemas.microsoft.com/office/drawing/2014/main" id="{4B25083E-BA34-550F-EC49-D2EB6E730AB0}"/>
                </a:ext>
              </a:extLst>
            </p:cNvPr>
            <p:cNvCxnSpPr>
              <a:cxnSpLocks/>
              <a:stCxn id="96" idx="3"/>
              <a:endCxn id="110" idx="1"/>
            </p:cNvCxnSpPr>
            <p:nvPr/>
          </p:nvCxnSpPr>
          <p:spPr>
            <a:xfrm>
              <a:off x="2696914" y="4262007"/>
              <a:ext cx="822685" cy="181812"/>
            </a:xfrm>
            <a:prstGeom prst="bentConnector3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1871F0B-0893-F82D-5486-DC4F34CBC212}"/>
                </a:ext>
              </a:extLst>
            </p:cNvPr>
            <p:cNvSpPr/>
            <p:nvPr/>
          </p:nvSpPr>
          <p:spPr>
            <a:xfrm>
              <a:off x="3679644" y="5683431"/>
              <a:ext cx="1431755" cy="25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D502656-7C00-EC3C-9913-1E931B94F19C}"/>
                </a:ext>
              </a:extLst>
            </p:cNvPr>
            <p:cNvSpPr/>
            <p:nvPr/>
          </p:nvSpPr>
          <p:spPr>
            <a:xfrm>
              <a:off x="920239" y="1168896"/>
              <a:ext cx="10738360" cy="12481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Governance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2BC111F-3F2A-29E1-0AA7-C6B82131FC6D}"/>
                </a:ext>
              </a:extLst>
            </p:cNvPr>
            <p:cNvSpPr/>
            <p:nvPr/>
          </p:nvSpPr>
          <p:spPr>
            <a:xfrm>
              <a:off x="4707800" y="1296982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Regulations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Mandates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9F63E13-F9DC-19AC-F06E-BA5487D048F6}"/>
                </a:ext>
              </a:extLst>
            </p:cNvPr>
            <p:cNvSpPr/>
            <p:nvPr/>
          </p:nvSpPr>
          <p:spPr>
            <a:xfrm>
              <a:off x="6389457" y="1878037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Local Policies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(Modernization)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AD1B4D7-BB0B-9719-46FF-F24FB63FF62D}"/>
                </a:ext>
              </a:extLst>
            </p:cNvPr>
            <p:cNvSpPr/>
            <p:nvPr/>
          </p:nvSpPr>
          <p:spPr>
            <a:xfrm>
              <a:off x="3023452" y="1868042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Business Requirements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47D9A24-182D-68CF-86E0-560B4AFBFEB8}"/>
                </a:ext>
              </a:extLst>
            </p:cNvPr>
            <p:cNvSpPr/>
            <p:nvPr/>
          </p:nvSpPr>
          <p:spPr>
            <a:xfrm>
              <a:off x="3023452" y="1300011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Standards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DCD610C-3B03-A796-7C10-752B71DDBAE6}"/>
                </a:ext>
              </a:extLst>
            </p:cNvPr>
            <p:cNvSpPr/>
            <p:nvPr/>
          </p:nvSpPr>
          <p:spPr>
            <a:xfrm>
              <a:off x="6389458" y="1296816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Technology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Supply Chains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D27211B-2C9B-E26B-0862-1627F08BFF85}"/>
                </a:ext>
              </a:extLst>
            </p:cNvPr>
            <p:cNvSpPr/>
            <p:nvPr/>
          </p:nvSpPr>
          <p:spPr>
            <a:xfrm>
              <a:off x="4713112" y="1865454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Partner Ecosystem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16F74FA-43C4-DD33-CDD8-965EFA6AC57D}"/>
                </a:ext>
              </a:extLst>
            </p:cNvPr>
            <p:cNvSpPr/>
            <p:nvPr/>
          </p:nvSpPr>
          <p:spPr>
            <a:xfrm>
              <a:off x="8085299" y="1298113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Threats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67CBA1A5-EFC0-3449-8F58-E675CCF4CBB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2416999"/>
              <a:ext cx="0" cy="22240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016B55C-338C-C210-DF34-F50C00E46E41}"/>
                </a:ext>
              </a:extLst>
            </p:cNvPr>
            <p:cNvSpPr/>
            <p:nvPr/>
          </p:nvSpPr>
          <p:spPr>
            <a:xfrm>
              <a:off x="8085299" y="1865454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People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(roles/responsibilities)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DA70FD6-CFB6-D955-5E60-28EEDB4A5972}"/>
                </a:ext>
              </a:extLst>
            </p:cNvPr>
            <p:cNvSpPr/>
            <p:nvPr/>
          </p:nvSpPr>
          <p:spPr>
            <a:xfrm>
              <a:off x="9769646" y="1864893"/>
              <a:ext cx="1431755" cy="4295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Processes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B69CDA8-825B-8AC1-9E07-24EED5CB5FB7}"/>
                </a:ext>
              </a:extLst>
            </p:cNvPr>
            <p:cNvSpPr/>
            <p:nvPr/>
          </p:nvSpPr>
          <p:spPr>
            <a:xfrm>
              <a:off x="381000" y="1583508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E10445C-7F8F-2817-DF71-AAC7332BF95E}"/>
                </a:ext>
              </a:extLst>
            </p:cNvPr>
            <p:cNvSpPr/>
            <p:nvPr/>
          </p:nvSpPr>
          <p:spPr>
            <a:xfrm>
              <a:off x="410023" y="2680358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0053390-5A6F-1947-36D9-FAEB6F99ED8D}"/>
                </a:ext>
              </a:extLst>
            </p:cNvPr>
            <p:cNvSpPr/>
            <p:nvPr/>
          </p:nvSpPr>
          <p:spPr>
            <a:xfrm>
              <a:off x="3011543" y="2680358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7EB5FB9-CB0D-1126-A612-5976D2AD5EE2}"/>
                </a:ext>
              </a:extLst>
            </p:cNvPr>
            <p:cNvSpPr/>
            <p:nvPr/>
          </p:nvSpPr>
          <p:spPr>
            <a:xfrm>
              <a:off x="5546272" y="2651536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32941A7-8046-40E3-5901-EA13E403052C}"/>
                </a:ext>
              </a:extLst>
            </p:cNvPr>
            <p:cNvSpPr/>
            <p:nvPr/>
          </p:nvSpPr>
          <p:spPr>
            <a:xfrm>
              <a:off x="9595420" y="3225791"/>
              <a:ext cx="457200" cy="457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B125C09-4544-00F0-8C1B-C0BF2A192C02}"/>
                </a:ext>
              </a:extLst>
            </p:cNvPr>
            <p:cNvSpPr/>
            <p:nvPr/>
          </p:nvSpPr>
          <p:spPr>
            <a:xfrm>
              <a:off x="10242703" y="3508485"/>
              <a:ext cx="1431755" cy="5138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Mitigation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341B7EA-A5A0-F320-4B91-3DE149617D21}"/>
                </a:ext>
              </a:extLst>
            </p:cNvPr>
            <p:cNvSpPr/>
            <p:nvPr/>
          </p:nvSpPr>
          <p:spPr>
            <a:xfrm>
              <a:off x="6638205" y="3797867"/>
              <a:ext cx="1431755" cy="8581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54545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 Analysis Prioritization Engine</a:t>
              </a:r>
            </a:p>
          </p:txBody>
        </p:sp>
        <p:cxnSp>
          <p:nvCxnSpPr>
            <p:cNvPr id="137" name="Elbow Connector 44">
              <a:extLst>
                <a:ext uri="{FF2B5EF4-FFF2-40B4-BE49-F238E27FC236}">
                  <a16:creationId xmlns:a16="http://schemas.microsoft.com/office/drawing/2014/main" id="{7283DA3B-C906-7A9E-C61B-5E696BF62C7A}"/>
                </a:ext>
              </a:extLst>
            </p:cNvPr>
            <p:cNvCxnSpPr>
              <a:cxnSpLocks/>
              <a:endCxn id="136" idx="1"/>
            </p:cNvCxnSpPr>
            <p:nvPr/>
          </p:nvCxnSpPr>
          <p:spPr>
            <a:xfrm rot="16200000" flipH="1">
              <a:off x="6332315" y="3921074"/>
              <a:ext cx="338940" cy="272838"/>
            </a:xfrm>
            <a:prstGeom prst="bentConnector2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47">
              <a:extLst>
                <a:ext uri="{FF2B5EF4-FFF2-40B4-BE49-F238E27FC236}">
                  <a16:creationId xmlns:a16="http://schemas.microsoft.com/office/drawing/2014/main" id="{AC06A5F2-85B2-09E5-4415-2E56B8BF119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933111" y="4677358"/>
              <a:ext cx="338940" cy="272838"/>
            </a:xfrm>
            <a:prstGeom prst="bentConnector2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52">
              <a:extLst>
                <a:ext uri="{FF2B5EF4-FFF2-40B4-BE49-F238E27FC236}">
                  <a16:creationId xmlns:a16="http://schemas.microsoft.com/office/drawing/2014/main" id="{5B53EF50-3A24-4C17-95AA-7260BBEB80E3}"/>
                </a:ext>
              </a:extLst>
            </p:cNvPr>
            <p:cNvCxnSpPr>
              <a:cxnSpLocks/>
              <a:stCxn id="136" idx="3"/>
              <a:endCxn id="100" idx="1"/>
            </p:cNvCxnSpPr>
            <p:nvPr/>
          </p:nvCxnSpPr>
          <p:spPr>
            <a:xfrm>
              <a:off x="8069960" y="4226964"/>
              <a:ext cx="2172743" cy="405877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lbow Connector 59">
              <a:extLst>
                <a:ext uri="{FF2B5EF4-FFF2-40B4-BE49-F238E27FC236}">
                  <a16:creationId xmlns:a16="http://schemas.microsoft.com/office/drawing/2014/main" id="{A082CEFE-6676-51DD-073D-FCE57F3819BB}"/>
                </a:ext>
              </a:extLst>
            </p:cNvPr>
            <p:cNvCxnSpPr>
              <a:cxnSpLocks/>
              <a:endCxn id="100" idx="3"/>
            </p:cNvCxnSpPr>
            <p:nvPr/>
          </p:nvCxnSpPr>
          <p:spPr>
            <a:xfrm flipV="1">
              <a:off x="5314339" y="4632841"/>
              <a:ext cx="6360118" cy="1469701"/>
            </a:xfrm>
            <a:prstGeom prst="bentConnector3">
              <a:avLst>
                <a:gd name="adj1" fmla="val 103594"/>
              </a:avLst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61">
              <a:extLst>
                <a:ext uri="{FF2B5EF4-FFF2-40B4-BE49-F238E27FC236}">
                  <a16:creationId xmlns:a16="http://schemas.microsoft.com/office/drawing/2014/main" id="{9FBE5814-5483-D70D-DA02-9F9D49F5D4EC}"/>
                </a:ext>
              </a:extLst>
            </p:cNvPr>
            <p:cNvCxnSpPr>
              <a:cxnSpLocks/>
              <a:endCxn id="135" idx="3"/>
            </p:cNvCxnSpPr>
            <p:nvPr/>
          </p:nvCxnSpPr>
          <p:spPr>
            <a:xfrm flipV="1">
              <a:off x="5327399" y="3765423"/>
              <a:ext cx="6347059" cy="2337118"/>
            </a:xfrm>
            <a:prstGeom prst="bentConnector3">
              <a:avLst>
                <a:gd name="adj1" fmla="val 103602"/>
              </a:avLst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99C67F37-966A-B33B-F4FB-B3BBA9F0F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-146556"/>
            <a:ext cx="5902648" cy="14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823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67_win32_fixed" id="{E442930D-4830-4F3C-836A-5EEE087BF41D}" vid="{711322B8-8FF4-460C-BDC8-D9794952B5A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59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Century Gothic</vt:lpstr>
      <vt:lpstr>Continental Asia 16x9</vt:lpstr>
      <vt:lpstr>office theme</vt:lpstr>
      <vt:lpstr>1_Office Theme</vt:lpstr>
      <vt:lpstr>Cybersecurity Framework 2.0 and the Migration to Post-Quantum Cryptography Project</vt:lpstr>
      <vt:lpstr>Cybersecurity Framework (CSF) 2.0</vt:lpstr>
      <vt:lpstr>Data centric Crypto risk management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2025-01-07T21:47:54Z</dcterms:created>
  <dcterms:modified xsi:type="dcterms:W3CDTF">2025-03-11T04:21:39Z</dcterms:modified>
</cp:coreProperties>
</file>